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Gelasio"/>
      <p:regular r:id="rId15"/>
    </p:embeddedFont>
    <p:embeddedFont>
      <p:font typeface="Gelasio"/>
      <p:regular r:id="rId16"/>
    </p:embeddedFont>
    <p:embeddedFont>
      <p:font typeface="Gelasio"/>
      <p:regular r:id="rId17"/>
    </p:embeddedFont>
    <p:embeddedFont>
      <p:font typeface="Gelasio"/>
      <p:regular r:id="rId18"/>
    </p:embeddedFont>
    <p:embeddedFont>
      <p:font typeface="Lato"/>
      <p:regular r:id="rId19"/>
    </p:embeddedFont>
    <p:embeddedFont>
      <p:font typeface="Lato"/>
      <p:regular r:id="rId20"/>
    </p:embeddedFont>
    <p:embeddedFont>
      <p:font typeface="Lato"/>
      <p:regular r:id="rId21"/>
    </p:embeddedFont>
    <p:embeddedFont>
      <p:font typeface="Lato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2-2.png>
</file>

<file path=ppt/media/image-1003-1.png>
</file>

<file path=ppt/media/image-1003-2.png>
</file>

<file path=ppt/media/image-1004-1.png>
</file>

<file path=ppt/media/image-1004-2.png>
</file>

<file path=ppt/media/image-1005-1.png>
</file>

<file path=ppt/media/image-1005-2.png>
</file>

<file path=ppt/media/image-1006-1.png>
</file>

<file path=ppt/media/image-1006-2.png>
</file>

<file path=ppt/media/image-1007-1.png>
</file>

<file path=ppt/media/image-1007-2.png>
</file>

<file path=ppt/media/image-1008-1.png>
</file>

<file path=ppt/media/image-1008-2.png>
</file>

<file path=ppt/media/image-1009-1.png>
</file>

<file path=ppt/media/image-1009-2.png>
</file>

<file path=ppt/media/image-2-1.png>
</file>

<file path=ppt/media/image-2-2.png>
</file>

<file path=ppt/media/image-2-3.png>
</file>

<file path=ppt/media/image-2-4.png>
</file>

<file path=ppt/media/image-3-1.png>
</file>

<file path=ppt/media/image-4-1.png>
</file>

<file path=ppt/media/image-5-1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2" Type="http://schemas.openxmlformats.org/officeDocument/2006/relationships/image" Target="../media/image-1002-2.png"/><Relationship Id="rId4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2" Type="http://schemas.openxmlformats.org/officeDocument/2006/relationships/image" Target="../media/image-1003-2.png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2" Type="http://schemas.openxmlformats.org/officeDocument/2006/relationships/image" Target="../media/image-1004-2.png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2" Type="http://schemas.openxmlformats.org/officeDocument/2006/relationships/image" Target="../media/image-1005-2.png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2" Type="http://schemas.openxmlformats.org/officeDocument/2006/relationships/image" Target="../media/image-1006-2.png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2" Type="http://schemas.openxmlformats.org/officeDocument/2006/relationships/image" Target="../media/image-1007-2.png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2" Type="http://schemas.openxmlformats.org/officeDocument/2006/relationships/image" Target="../media/image-1008-2.png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2" Type="http://schemas.openxmlformats.org/officeDocument/2006/relationships/image" Target="../media/image-1009-2.png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75000"/>
            </a:srgbClr>
          </a:solidFill>
          <a:ln/>
        </p:spPr>
      </p:sp>
      <p:pic>
        <p:nvPicPr>
          <p:cNvPr id="4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3" Type="http://schemas.openxmlformats.org/officeDocument/2006/relationships/image" Target="../media/image-2-3.png"/><Relationship Id="rId4" Type="http://schemas.openxmlformats.org/officeDocument/2006/relationships/image" Target="../media/image-2-4.png"/><Relationship Id="rId5" Type="http://schemas.openxmlformats.org/officeDocument/2006/relationships/slideLayout" Target="../slideLayouts/slideLayout3.xml"/><Relationship Id="rId6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6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slideLayout" Target="../slideLayouts/slideLayout9.xml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2115145"/>
            <a:ext cx="7415927" cy="212931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8350"/>
              </a:lnSpc>
              <a:buNone/>
            </a:pPr>
            <a:r>
              <a:rPr lang="en-US" sz="67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Metodología Ágil SCRUM</a:t>
            </a:r>
            <a:endParaRPr lang="en-US" sz="6700" dirty="0"/>
          </a:p>
        </p:txBody>
      </p:sp>
      <p:sp>
        <p:nvSpPr>
          <p:cNvPr id="4" name="Text 1"/>
          <p:cNvSpPr/>
          <p:nvPr/>
        </p:nvSpPr>
        <p:spPr>
          <a:xfrm>
            <a:off x="864037" y="4614743"/>
            <a:ext cx="7415927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SCRUM es un marco de trabajo ágil que ayuda a los equipos a desarrollar productos complejos de forma iterativa e incremental.</a:t>
            </a:r>
            <a:endParaRPr lang="en-US" sz="1900" dirty="0"/>
          </a:p>
        </p:txBody>
      </p:sp>
      <p:sp>
        <p:nvSpPr>
          <p:cNvPr id="5" name="Shape 2"/>
          <p:cNvSpPr/>
          <p:nvPr/>
        </p:nvSpPr>
        <p:spPr>
          <a:xfrm>
            <a:off x="864037" y="5700951"/>
            <a:ext cx="394930" cy="394930"/>
          </a:xfrm>
          <a:prstGeom prst="roundRect">
            <a:avLst>
              <a:gd name="adj" fmla="val 23151155"/>
            </a:avLst>
          </a:prstGeom>
          <a:solidFill>
            <a:srgbClr val="19E445"/>
          </a:solidFill>
          <a:ln w="7620">
            <a:solidFill>
              <a:srgbClr val="FFFFFF"/>
            </a:solidFill>
            <a:prstDash val="solid"/>
          </a:ln>
        </p:spPr>
      </p:sp>
      <p:sp>
        <p:nvSpPr>
          <p:cNvPr id="6" name="Text 3"/>
          <p:cNvSpPr/>
          <p:nvPr/>
        </p:nvSpPr>
        <p:spPr>
          <a:xfrm>
            <a:off x="971788" y="5849660"/>
            <a:ext cx="179427" cy="97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750"/>
              </a:lnSpc>
              <a:buNone/>
            </a:pPr>
            <a:r>
              <a:rPr lang="en-US" sz="750" dirty="0">
                <a:solidFill>
                  <a:srgbClr val="3C3838"/>
                </a:solidFill>
                <a:latin typeface="Lato Medium" pitchFamily="34" charset="0"/>
                <a:ea typeface="Lato Medium" pitchFamily="34" charset="-122"/>
                <a:cs typeface="Lato Medium" pitchFamily="34" charset="-120"/>
              </a:rPr>
              <a:t>MM</a:t>
            </a:r>
            <a:endParaRPr lang="en-US" sz="750" dirty="0"/>
          </a:p>
        </p:txBody>
      </p:sp>
      <p:sp>
        <p:nvSpPr>
          <p:cNvPr id="7" name="Text 4"/>
          <p:cNvSpPr/>
          <p:nvPr/>
        </p:nvSpPr>
        <p:spPr>
          <a:xfrm>
            <a:off x="1382316" y="5682496"/>
            <a:ext cx="2455783" cy="43195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400"/>
              </a:lnSpc>
              <a:buNone/>
            </a:pPr>
            <a:r>
              <a:rPr lang="en-US" sz="2400" b="1" dirty="0">
                <a:solidFill>
                  <a:srgbClr val="272525"/>
                </a:solidFill>
                <a:latin typeface="Lato Bold" pitchFamily="34" charset="0"/>
                <a:ea typeface="Lato Bold" pitchFamily="34" charset="-122"/>
                <a:cs typeface="Lato Bold" pitchFamily="34" charset="-120"/>
              </a:rPr>
              <a:t>by Manuel Martin</a:t>
            </a:r>
            <a:endParaRPr lang="en-US" sz="2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59500" y="598527"/>
            <a:ext cx="5425083" cy="6781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Roles en SCRUM</a:t>
            </a:r>
            <a:endParaRPr lang="en-US" sz="42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500" y="1602105"/>
            <a:ext cx="542449" cy="542449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759500" y="2361486"/>
            <a:ext cx="2712482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 Owner</a:t>
            </a:r>
            <a:endParaRPr lang="en-US" sz="2100" dirty="0"/>
          </a:p>
        </p:txBody>
      </p:sp>
      <p:sp>
        <p:nvSpPr>
          <p:cNvPr id="6" name="Text 2"/>
          <p:cNvSpPr/>
          <p:nvPr/>
        </p:nvSpPr>
        <p:spPr>
          <a:xfrm>
            <a:off x="759500" y="2830592"/>
            <a:ext cx="7625001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Define la visión del producto.</a:t>
            </a:r>
            <a:endParaRPr lang="en-US" sz="17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500" y="3828693"/>
            <a:ext cx="542449" cy="542449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59500" y="4588073"/>
            <a:ext cx="2712482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Scrum Master</a:t>
            </a:r>
            <a:endParaRPr lang="en-US" sz="2100" dirty="0"/>
          </a:p>
        </p:txBody>
      </p:sp>
      <p:sp>
        <p:nvSpPr>
          <p:cNvPr id="9" name="Text 4"/>
          <p:cNvSpPr/>
          <p:nvPr/>
        </p:nvSpPr>
        <p:spPr>
          <a:xfrm>
            <a:off x="759500" y="5057180"/>
            <a:ext cx="7625001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Facilita el proceso SCRUM.</a:t>
            </a:r>
            <a:endParaRPr lang="en-US" sz="17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9500" y="6055281"/>
            <a:ext cx="542449" cy="542449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759500" y="6814661"/>
            <a:ext cx="2712482" cy="3389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Equipo de Desarrollo</a:t>
            </a:r>
            <a:endParaRPr lang="en-US" sz="2100" dirty="0"/>
          </a:p>
        </p:txBody>
      </p:sp>
      <p:sp>
        <p:nvSpPr>
          <p:cNvPr id="12" name="Text 6"/>
          <p:cNvSpPr/>
          <p:nvPr/>
        </p:nvSpPr>
        <p:spPr>
          <a:xfrm>
            <a:off x="759500" y="7283768"/>
            <a:ext cx="7625001" cy="3471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00"/>
              </a:lnSpc>
              <a:buNone/>
            </a:pPr>
            <a:r>
              <a:rPr lang="en-US" sz="17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Crea el producto.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6171" y="626031"/>
            <a:ext cx="5687616" cy="71092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Eventos SCRUM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22164" y="1678186"/>
            <a:ext cx="30480" cy="5925264"/>
          </a:xfrm>
          <a:prstGeom prst="roundRect">
            <a:avLst>
              <a:gd name="adj" fmla="val 313494"/>
            </a:avLst>
          </a:prstGeom>
          <a:solidFill>
            <a:srgbClr val="CECEC9"/>
          </a:solidFill>
          <a:ln/>
        </p:spPr>
      </p:sp>
      <p:sp>
        <p:nvSpPr>
          <p:cNvPr id="5" name="Shape 2"/>
          <p:cNvSpPr/>
          <p:nvPr/>
        </p:nvSpPr>
        <p:spPr>
          <a:xfrm>
            <a:off x="1362849" y="2174677"/>
            <a:ext cx="796171" cy="30480"/>
          </a:xfrm>
          <a:prstGeom prst="roundRect">
            <a:avLst>
              <a:gd name="adj" fmla="val 313494"/>
            </a:avLst>
          </a:prstGeom>
          <a:solidFill>
            <a:srgbClr val="CECEC9"/>
          </a:solidFill>
          <a:ln/>
        </p:spPr>
      </p:sp>
      <p:sp>
        <p:nvSpPr>
          <p:cNvPr id="6" name="Shape 3"/>
          <p:cNvSpPr/>
          <p:nvPr/>
        </p:nvSpPr>
        <p:spPr>
          <a:xfrm>
            <a:off x="881479" y="1934051"/>
            <a:ext cx="511850" cy="51185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1064002" y="2019300"/>
            <a:ext cx="146685" cy="341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8632" y="1905595"/>
            <a:ext cx="2843808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Sprint Planning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8632" y="2397562"/>
            <a:ext cx="5959197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 planifica el trabajo del Sprint.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62849" y="3712845"/>
            <a:ext cx="796171" cy="30480"/>
          </a:xfrm>
          <a:prstGeom prst="roundRect">
            <a:avLst>
              <a:gd name="adj" fmla="val 313494"/>
            </a:avLst>
          </a:prstGeom>
          <a:solidFill>
            <a:srgbClr val="CECEC9"/>
          </a:solidFill>
          <a:ln/>
        </p:spPr>
      </p:sp>
      <p:sp>
        <p:nvSpPr>
          <p:cNvPr id="11" name="Shape 8"/>
          <p:cNvSpPr/>
          <p:nvPr/>
        </p:nvSpPr>
        <p:spPr>
          <a:xfrm>
            <a:off x="881479" y="3472220"/>
            <a:ext cx="511850" cy="51185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2" name="Text 9"/>
          <p:cNvSpPr/>
          <p:nvPr/>
        </p:nvSpPr>
        <p:spPr>
          <a:xfrm>
            <a:off x="1042095" y="3557468"/>
            <a:ext cx="190619" cy="341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8632" y="3443764"/>
            <a:ext cx="2843808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Daily Scrum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8632" y="3935730"/>
            <a:ext cx="5959197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Reunión diaria para sincronización.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62849" y="5251013"/>
            <a:ext cx="796171" cy="30480"/>
          </a:xfrm>
          <a:prstGeom prst="roundRect">
            <a:avLst>
              <a:gd name="adj" fmla="val 313494"/>
            </a:avLst>
          </a:prstGeom>
          <a:solidFill>
            <a:srgbClr val="CECEC9"/>
          </a:solidFill>
          <a:ln/>
        </p:spPr>
      </p:sp>
      <p:sp>
        <p:nvSpPr>
          <p:cNvPr id="16" name="Shape 13"/>
          <p:cNvSpPr/>
          <p:nvPr/>
        </p:nvSpPr>
        <p:spPr>
          <a:xfrm>
            <a:off x="881479" y="5010388"/>
            <a:ext cx="511850" cy="51185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43285" y="5095637"/>
            <a:ext cx="188238" cy="341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8632" y="4981932"/>
            <a:ext cx="2843808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Sprint Review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8632" y="5473898"/>
            <a:ext cx="5959197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 revisa el incremento del producto.</a:t>
            </a:r>
            <a:endParaRPr lang="en-US" sz="1750" dirty="0"/>
          </a:p>
        </p:txBody>
      </p:sp>
      <p:sp>
        <p:nvSpPr>
          <p:cNvPr id="20" name="Shape 17"/>
          <p:cNvSpPr/>
          <p:nvPr/>
        </p:nvSpPr>
        <p:spPr>
          <a:xfrm>
            <a:off x="1362849" y="6789182"/>
            <a:ext cx="796171" cy="30480"/>
          </a:xfrm>
          <a:prstGeom prst="roundRect">
            <a:avLst>
              <a:gd name="adj" fmla="val 313494"/>
            </a:avLst>
          </a:prstGeom>
          <a:solidFill>
            <a:srgbClr val="CECEC9"/>
          </a:solidFill>
          <a:ln/>
        </p:spPr>
      </p:sp>
      <p:sp>
        <p:nvSpPr>
          <p:cNvPr id="21" name="Shape 18"/>
          <p:cNvSpPr/>
          <p:nvPr/>
        </p:nvSpPr>
        <p:spPr>
          <a:xfrm>
            <a:off x="881479" y="6548557"/>
            <a:ext cx="511850" cy="511850"/>
          </a:xfrm>
          <a:prstGeom prst="roundRect">
            <a:avLst>
              <a:gd name="adj" fmla="val 18668"/>
            </a:avLst>
          </a:prstGeom>
          <a:solidFill>
            <a:srgbClr val="E8E8E3"/>
          </a:solidFill>
          <a:ln w="7620">
            <a:solidFill>
              <a:srgbClr val="CECEC9"/>
            </a:solidFill>
            <a:prstDash val="solid"/>
          </a:ln>
        </p:spPr>
      </p:sp>
      <p:sp>
        <p:nvSpPr>
          <p:cNvPr id="22" name="Text 19"/>
          <p:cNvSpPr/>
          <p:nvPr/>
        </p:nvSpPr>
        <p:spPr>
          <a:xfrm>
            <a:off x="1041023" y="6633805"/>
            <a:ext cx="192762" cy="3412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650" dirty="0"/>
          </a:p>
        </p:txBody>
      </p:sp>
      <p:sp>
        <p:nvSpPr>
          <p:cNvPr id="23" name="Text 20"/>
          <p:cNvSpPr/>
          <p:nvPr/>
        </p:nvSpPr>
        <p:spPr>
          <a:xfrm>
            <a:off x="2388632" y="6520101"/>
            <a:ext cx="2843808" cy="35552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Sprint Retrospective</a:t>
            </a:r>
            <a:endParaRPr lang="en-US" sz="2200" dirty="0"/>
          </a:p>
        </p:txBody>
      </p:sp>
      <p:sp>
        <p:nvSpPr>
          <p:cNvPr id="24" name="Text 21"/>
          <p:cNvSpPr/>
          <p:nvPr/>
        </p:nvSpPr>
        <p:spPr>
          <a:xfrm>
            <a:off x="2388632" y="7012067"/>
            <a:ext cx="5959197" cy="3639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Se inspecciona y adapta el proceso.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350437" y="111752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Artefactos SCRUM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6350437" y="2259330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612493" y="252138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Product Backlog</a:t>
            </a:r>
            <a:endParaRPr lang="en-US" sz="2400" dirty="0"/>
          </a:p>
        </p:txBody>
      </p:sp>
      <p:sp>
        <p:nvSpPr>
          <p:cNvPr id="6" name="Text 3"/>
          <p:cNvSpPr/>
          <p:nvPr/>
        </p:nvSpPr>
        <p:spPr>
          <a:xfrm>
            <a:off x="6612493" y="305526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Lista ordenada de las funcionalidades deseadas del producto.</a:t>
            </a:r>
            <a:endParaRPr lang="en-US" sz="1900" dirty="0"/>
          </a:p>
        </p:txBody>
      </p:sp>
      <p:sp>
        <p:nvSpPr>
          <p:cNvPr id="7" name="Shape 4"/>
          <p:cNvSpPr/>
          <p:nvPr/>
        </p:nvSpPr>
        <p:spPr>
          <a:xfrm>
            <a:off x="6350437" y="3959185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8" name="Text 5"/>
          <p:cNvSpPr/>
          <p:nvPr/>
        </p:nvSpPr>
        <p:spPr>
          <a:xfrm>
            <a:off x="6612493" y="4221242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Sprint Backlog</a:t>
            </a:r>
            <a:endParaRPr lang="en-US" sz="2400" dirty="0"/>
          </a:p>
        </p:txBody>
      </p:sp>
      <p:sp>
        <p:nvSpPr>
          <p:cNvPr id="9" name="Text 6"/>
          <p:cNvSpPr/>
          <p:nvPr/>
        </p:nvSpPr>
        <p:spPr>
          <a:xfrm>
            <a:off x="6612493" y="4755118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Tareas seleccionadas para el Sprint actual.</a:t>
            </a:r>
            <a:endParaRPr lang="en-US" sz="1900" dirty="0"/>
          </a:p>
        </p:txBody>
      </p:sp>
      <p:sp>
        <p:nvSpPr>
          <p:cNvPr id="10" name="Shape 7"/>
          <p:cNvSpPr/>
          <p:nvPr/>
        </p:nvSpPr>
        <p:spPr>
          <a:xfrm>
            <a:off x="6350437" y="5659041"/>
            <a:ext cx="7415927" cy="1453039"/>
          </a:xfrm>
          <a:prstGeom prst="roundRect">
            <a:avLst>
              <a:gd name="adj" fmla="val 7136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612493" y="592109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Incremento</a:t>
            </a:r>
            <a:endParaRPr lang="en-US" sz="2400" dirty="0"/>
          </a:p>
        </p:txBody>
      </p:sp>
      <p:sp>
        <p:nvSpPr>
          <p:cNvPr id="12" name="Text 9"/>
          <p:cNvSpPr/>
          <p:nvPr/>
        </p:nvSpPr>
        <p:spPr>
          <a:xfrm>
            <a:off x="6612493" y="6454973"/>
            <a:ext cx="689181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Producto potencialmente entregable al final del Sprint.</a:t>
            </a:r>
            <a:endParaRPr lang="en-US" sz="19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864037" y="760452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Principios y Valores</a:t>
            </a:r>
            <a:endParaRPr lang="en-US" sz="4850" dirty="0"/>
          </a:p>
        </p:txBody>
      </p:sp>
      <p:sp>
        <p:nvSpPr>
          <p:cNvPr id="4" name="Shape 1"/>
          <p:cNvSpPr/>
          <p:nvPr/>
        </p:nvSpPr>
        <p:spPr>
          <a:xfrm>
            <a:off x="864037" y="2179915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1062157" y="2272427"/>
            <a:ext cx="159187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1</a:t>
            </a:r>
            <a:endParaRPr lang="en-US" sz="2900" dirty="0"/>
          </a:p>
        </p:txBody>
      </p:sp>
      <p:sp>
        <p:nvSpPr>
          <p:cNvPr id="6" name="Text 3"/>
          <p:cNvSpPr/>
          <p:nvPr/>
        </p:nvSpPr>
        <p:spPr>
          <a:xfrm>
            <a:off x="1666280" y="217991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Compromiso</a:t>
            </a:r>
            <a:endParaRPr lang="en-US" sz="2400" dirty="0"/>
          </a:p>
        </p:txBody>
      </p:sp>
      <p:sp>
        <p:nvSpPr>
          <p:cNvPr id="7" name="Text 4"/>
          <p:cNvSpPr/>
          <p:nvPr/>
        </p:nvSpPr>
        <p:spPr>
          <a:xfrm>
            <a:off x="1666280" y="2713792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Comprometerse con los objetivos del Sprint.</a:t>
            </a:r>
            <a:endParaRPr lang="en-US" sz="1900" dirty="0"/>
          </a:p>
        </p:txBody>
      </p:sp>
      <p:sp>
        <p:nvSpPr>
          <p:cNvPr id="8" name="Shape 5"/>
          <p:cNvSpPr/>
          <p:nvPr/>
        </p:nvSpPr>
        <p:spPr>
          <a:xfrm>
            <a:off x="864037" y="3633311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1038225" y="3725823"/>
            <a:ext cx="206931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2</a:t>
            </a:r>
            <a:endParaRPr lang="en-US" sz="2900" dirty="0"/>
          </a:p>
        </p:txBody>
      </p:sp>
      <p:sp>
        <p:nvSpPr>
          <p:cNvPr id="10" name="Text 7"/>
          <p:cNvSpPr/>
          <p:nvPr/>
        </p:nvSpPr>
        <p:spPr>
          <a:xfrm>
            <a:off x="1666280" y="3633311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Enfoque</a:t>
            </a:r>
            <a:endParaRPr lang="en-US" sz="2400" dirty="0"/>
          </a:p>
        </p:txBody>
      </p:sp>
      <p:sp>
        <p:nvSpPr>
          <p:cNvPr id="11" name="Text 8"/>
          <p:cNvSpPr/>
          <p:nvPr/>
        </p:nvSpPr>
        <p:spPr>
          <a:xfrm>
            <a:off x="1666280" y="4167188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Concentrarse en el trabajo del Sprint.</a:t>
            </a:r>
            <a:endParaRPr lang="en-US" sz="1900" dirty="0"/>
          </a:p>
        </p:txBody>
      </p:sp>
      <p:sp>
        <p:nvSpPr>
          <p:cNvPr id="12" name="Shape 9"/>
          <p:cNvSpPr/>
          <p:nvPr/>
        </p:nvSpPr>
        <p:spPr>
          <a:xfrm>
            <a:off x="864037" y="5086707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1039535" y="5179219"/>
            <a:ext cx="204311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3</a:t>
            </a:r>
            <a:endParaRPr lang="en-US" sz="2900" dirty="0"/>
          </a:p>
        </p:txBody>
      </p:sp>
      <p:sp>
        <p:nvSpPr>
          <p:cNvPr id="14" name="Text 11"/>
          <p:cNvSpPr/>
          <p:nvPr/>
        </p:nvSpPr>
        <p:spPr>
          <a:xfrm>
            <a:off x="1666280" y="5086707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Apertura</a:t>
            </a:r>
            <a:endParaRPr lang="en-US" sz="2400" dirty="0"/>
          </a:p>
        </p:txBody>
      </p:sp>
      <p:sp>
        <p:nvSpPr>
          <p:cNvPr id="15" name="Text 12"/>
          <p:cNvSpPr/>
          <p:nvPr/>
        </p:nvSpPr>
        <p:spPr>
          <a:xfrm>
            <a:off x="1666280" y="5620583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Estar abierto a la colaboración y al cambio.</a:t>
            </a:r>
            <a:endParaRPr lang="en-US" sz="1900" dirty="0"/>
          </a:p>
        </p:txBody>
      </p:sp>
      <p:sp>
        <p:nvSpPr>
          <p:cNvPr id="16" name="Shape 13"/>
          <p:cNvSpPr/>
          <p:nvPr/>
        </p:nvSpPr>
        <p:spPr>
          <a:xfrm>
            <a:off x="864037" y="6540103"/>
            <a:ext cx="555427" cy="555427"/>
          </a:xfrm>
          <a:prstGeom prst="roundRect">
            <a:avLst>
              <a:gd name="adj" fmla="val 18669"/>
            </a:avLst>
          </a:prstGeom>
          <a:solidFill>
            <a:srgbClr val="E8E8E3"/>
          </a:solidFill>
          <a:ln w="15240">
            <a:solidFill>
              <a:srgbClr val="CECEC9"/>
            </a:solidFill>
            <a:prstDash val="solid"/>
          </a:ln>
        </p:spPr>
      </p:sp>
      <p:sp>
        <p:nvSpPr>
          <p:cNvPr id="17" name="Text 14"/>
          <p:cNvSpPr/>
          <p:nvPr/>
        </p:nvSpPr>
        <p:spPr>
          <a:xfrm>
            <a:off x="1037153" y="6632615"/>
            <a:ext cx="209193" cy="3702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900"/>
              </a:lnSpc>
              <a:buNone/>
            </a:pPr>
            <a:r>
              <a:rPr lang="en-US" sz="29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4</a:t>
            </a:r>
            <a:endParaRPr lang="en-US" sz="2900" dirty="0"/>
          </a:p>
        </p:txBody>
      </p:sp>
      <p:sp>
        <p:nvSpPr>
          <p:cNvPr id="18" name="Text 15"/>
          <p:cNvSpPr/>
          <p:nvPr/>
        </p:nvSpPr>
        <p:spPr>
          <a:xfrm>
            <a:off x="1666280" y="654010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Respeto</a:t>
            </a:r>
            <a:endParaRPr lang="en-US" sz="2400" dirty="0"/>
          </a:p>
        </p:txBody>
      </p:sp>
      <p:sp>
        <p:nvSpPr>
          <p:cNvPr id="19" name="Text 16"/>
          <p:cNvSpPr/>
          <p:nvPr/>
        </p:nvSpPr>
        <p:spPr>
          <a:xfrm>
            <a:off x="1666280" y="7073979"/>
            <a:ext cx="661368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Respetar las habilidades de cada miembro.</a:t>
            </a:r>
            <a:endParaRPr lang="en-US" sz="19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795588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Ventajas de SCRUM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418421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Adaptabilidad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816793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Facilita la adaptación a cambios.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5372695" y="418421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Transparencia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5372695" y="4816793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El progreso es visible para todos.</a:t>
            </a:r>
            <a:endParaRPr lang="en-US" sz="1900" dirty="0"/>
          </a:p>
        </p:txBody>
      </p:sp>
      <p:sp>
        <p:nvSpPr>
          <p:cNvPr id="7" name="Text 5"/>
          <p:cNvSpPr/>
          <p:nvPr/>
        </p:nvSpPr>
        <p:spPr>
          <a:xfrm>
            <a:off x="9881354" y="418421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Colaboración</a:t>
            </a:r>
            <a:endParaRPr lang="en-US" sz="2400" dirty="0"/>
          </a:p>
        </p:txBody>
      </p:sp>
      <p:sp>
        <p:nvSpPr>
          <p:cNvPr id="8" name="Text 6"/>
          <p:cNvSpPr/>
          <p:nvPr/>
        </p:nvSpPr>
        <p:spPr>
          <a:xfrm>
            <a:off x="9881354" y="4816793"/>
            <a:ext cx="38988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Fomenta el trabajo en equipo.</a:t>
            </a:r>
            <a:endParaRPr lang="en-US" sz="19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2795588"/>
            <a:ext cx="7339846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Inconvenientes de SCRUM</a:t>
            </a:r>
            <a:endParaRPr lang="en-US" sz="4850" dirty="0"/>
          </a:p>
        </p:txBody>
      </p:sp>
      <p:sp>
        <p:nvSpPr>
          <p:cNvPr id="3" name="Text 1"/>
          <p:cNvSpPr/>
          <p:nvPr/>
        </p:nvSpPr>
        <p:spPr>
          <a:xfrm>
            <a:off x="864037" y="4184213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Dificultad inicial</a:t>
            </a:r>
            <a:endParaRPr lang="en-US" sz="2400" dirty="0"/>
          </a:p>
        </p:txBody>
      </p:sp>
      <p:sp>
        <p:nvSpPr>
          <p:cNvPr id="4" name="Text 2"/>
          <p:cNvSpPr/>
          <p:nvPr/>
        </p:nvSpPr>
        <p:spPr>
          <a:xfrm>
            <a:off x="864037" y="481679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Requiere adaptación del equipo.</a:t>
            </a:r>
            <a:endParaRPr lang="en-US" sz="1900" dirty="0"/>
          </a:p>
        </p:txBody>
      </p:sp>
      <p:sp>
        <p:nvSpPr>
          <p:cNvPr id="5" name="Text 3"/>
          <p:cNvSpPr/>
          <p:nvPr/>
        </p:nvSpPr>
        <p:spPr>
          <a:xfrm>
            <a:off x="7623929" y="4184213"/>
            <a:ext cx="3593663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Necesidad de compromiso</a:t>
            </a:r>
            <a:endParaRPr lang="en-US" sz="2400" dirty="0"/>
          </a:p>
        </p:txBody>
      </p:sp>
      <p:sp>
        <p:nvSpPr>
          <p:cNvPr id="6" name="Text 4"/>
          <p:cNvSpPr/>
          <p:nvPr/>
        </p:nvSpPr>
        <p:spPr>
          <a:xfrm>
            <a:off x="7623929" y="4816793"/>
            <a:ext cx="6150054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Exige la participación activa de todos.</a:t>
            </a:r>
            <a:endParaRPr lang="en-US" sz="19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927021"/>
            <a:ext cx="6172200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6050"/>
              </a:lnSpc>
              <a:buNone/>
            </a:pPr>
            <a:r>
              <a:rPr lang="en-US" sz="4850" dirty="0">
                <a:solidFill>
                  <a:srgbClr val="312F2B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Herramientas SCRUM</a:t>
            </a:r>
            <a:endParaRPr lang="en-US" sz="485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64037" y="2192298"/>
            <a:ext cx="6266021" cy="3872627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864037" y="637353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Jira</a:t>
            </a:r>
            <a:endParaRPr lang="en-US" sz="2400" dirty="0"/>
          </a:p>
        </p:txBody>
      </p:sp>
      <p:sp>
        <p:nvSpPr>
          <p:cNvPr id="5" name="Text 2"/>
          <p:cNvSpPr/>
          <p:nvPr/>
        </p:nvSpPr>
        <p:spPr>
          <a:xfrm>
            <a:off x="864037" y="6907411"/>
            <a:ext cx="62660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Herramienta popular para gestión de proyectos ágiles.</a:t>
            </a:r>
            <a:endParaRPr lang="en-US" sz="190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00342" y="2192298"/>
            <a:ext cx="6266021" cy="3872627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7500342" y="6373535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000"/>
              </a:lnSpc>
              <a:buNone/>
            </a:pPr>
            <a:r>
              <a:rPr lang="en-US" sz="2400" dirty="0">
                <a:solidFill>
                  <a:srgbClr val="272525"/>
                </a:solidFill>
                <a:latin typeface="Gelasio" pitchFamily="34" charset="0"/>
                <a:ea typeface="Gelasio" pitchFamily="34" charset="-122"/>
                <a:cs typeface="Gelasio" pitchFamily="34" charset="-120"/>
              </a:rPr>
              <a:t>Trello</a:t>
            </a:r>
            <a:endParaRPr lang="en-US" sz="2400" dirty="0"/>
          </a:p>
        </p:txBody>
      </p:sp>
      <p:sp>
        <p:nvSpPr>
          <p:cNvPr id="8" name="Text 4"/>
          <p:cNvSpPr/>
          <p:nvPr/>
        </p:nvSpPr>
        <p:spPr>
          <a:xfrm>
            <a:off x="7500342" y="6907411"/>
            <a:ext cx="6266021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1900" dirty="0">
                <a:solidFill>
                  <a:srgbClr val="272525"/>
                </a:solidFill>
                <a:latin typeface="Lato" pitchFamily="34" charset="0"/>
                <a:ea typeface="Lato" pitchFamily="34" charset="-122"/>
                <a:cs typeface="Lato" pitchFamily="34" charset="-120"/>
              </a:rPr>
              <a:t>Plataforma visual para la organización de tareas.</a:t>
            </a:r>
            <a:endParaRPr lang="en-US" sz="19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2024-10-21T08:20:36Z</dcterms:created>
  <dcterms:modified xsi:type="dcterms:W3CDTF">2024-10-21T08:20:36Z</dcterms:modified>
</cp:coreProperties>
</file>